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76" autoAdjust="0"/>
    <p:restoredTop sz="94660"/>
  </p:normalViewPr>
  <p:slideViewPr>
    <p:cSldViewPr snapToGrid="0">
      <p:cViewPr>
        <p:scale>
          <a:sx n="98" d="100"/>
          <a:sy n="98" d="100"/>
        </p:scale>
        <p:origin x="240"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F71DDA-B6C4-437B-AA97-E63812371A7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3750919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F71DDA-B6C4-437B-AA97-E63812371A7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1229023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F71DDA-B6C4-437B-AA97-E63812371A7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813193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F71DDA-B6C4-437B-AA97-E63812371A7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164240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F71DDA-B6C4-437B-AA97-E63812371A7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4113128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F71DDA-B6C4-437B-AA97-E63812371A78}"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1222117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F71DDA-B6C4-437B-AA97-E63812371A78}" type="datetimeFigureOut">
              <a:rPr lang="en-US" smtClean="0"/>
              <a:t>10/29/2018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1276203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F71DDA-B6C4-437B-AA97-E63812371A78}" type="datetimeFigureOut">
              <a:rPr lang="en-US" smtClean="0"/>
              <a:t>10/29/2018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2356691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F71DDA-B6C4-437B-AA97-E63812371A78}" type="datetimeFigureOut">
              <a:rPr lang="en-US" smtClean="0"/>
              <a:t>10/29/2018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84769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F71DDA-B6C4-437B-AA97-E63812371A78}"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2891231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F71DDA-B6C4-437B-AA97-E63812371A78}"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080E1B-0895-4E4E-9A6F-A48E26F307EE}" type="slidenum">
              <a:rPr lang="en-US" smtClean="0"/>
              <a:t>‹#›</a:t>
            </a:fld>
            <a:endParaRPr lang="en-US"/>
          </a:p>
        </p:txBody>
      </p:sp>
    </p:spTree>
    <p:extLst>
      <p:ext uri="{BB962C8B-B14F-4D97-AF65-F5344CB8AC3E}">
        <p14:creationId xmlns:p14="http://schemas.microsoft.com/office/powerpoint/2010/main" val="4284922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F71DDA-B6C4-437B-AA97-E63812371A78}" type="datetimeFigureOut">
              <a:rPr lang="en-US" smtClean="0"/>
              <a:t>10/29/2018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080E1B-0895-4E4E-9A6F-A48E26F307EE}" type="slidenum">
              <a:rPr lang="en-US" smtClean="0"/>
              <a:t>‹#›</a:t>
            </a:fld>
            <a:endParaRPr lang="en-US"/>
          </a:p>
        </p:txBody>
      </p:sp>
    </p:spTree>
    <p:extLst>
      <p:ext uri="{BB962C8B-B14F-4D97-AF65-F5344CB8AC3E}">
        <p14:creationId xmlns:p14="http://schemas.microsoft.com/office/powerpoint/2010/main" val="62969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67383" y="-6676"/>
            <a:ext cx="10515600" cy="1325563"/>
          </a:xfrm>
        </p:spPr>
        <p:txBody>
          <a:bodyPr/>
          <a:lstStyle/>
          <a:p>
            <a:r>
              <a:rPr lang="en-US" dirty="0" smtClean="0"/>
              <a:t>Quick update about Trip to Elvia in France</a:t>
            </a:r>
            <a:endParaRPr lang="en-US" dirty="0"/>
          </a:p>
        </p:txBody>
      </p:sp>
      <p:sp>
        <p:nvSpPr>
          <p:cNvPr id="5" name="TextBox 4"/>
          <p:cNvSpPr txBox="1"/>
          <p:nvPr/>
        </p:nvSpPr>
        <p:spPr>
          <a:xfrm>
            <a:off x="97277" y="957611"/>
            <a:ext cx="11870987" cy="34163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Visited Elvia PCB shop in </a:t>
            </a:r>
            <a:r>
              <a:rPr lang="en-US" dirty="0" err="1" smtClean="0"/>
              <a:t>Coutances</a:t>
            </a:r>
            <a:r>
              <a:rPr lang="en-US" dirty="0" smtClean="0"/>
              <a:t>, France and worked with in house engineer to study the production of laser etched ZZ </a:t>
            </a:r>
            <a:r>
              <a:rPr lang="en-US" dirty="0" smtClean="0"/>
              <a:t>PCB’s (Laser etching is normally used as a post-process for cleaning chemically etched copper edges, and for trimming PCB’s). </a:t>
            </a:r>
            <a:r>
              <a:rPr lang="en-US" b="1" dirty="0" smtClean="0"/>
              <a:t>We want to use laser ablation as the primary method for cutting into the copper.</a:t>
            </a:r>
            <a:endParaRPr lang="en-US" b="1" dirty="0" smtClean="0"/>
          </a:p>
          <a:p>
            <a:pPr marL="285750" indent="-285750">
              <a:buFont typeface="Arial" panose="020B0604020202020204" pitchFamily="34" charset="0"/>
              <a:buChar char="•"/>
            </a:pPr>
            <a:r>
              <a:rPr lang="en-US" dirty="0" smtClean="0"/>
              <a:t>We l</a:t>
            </a:r>
            <a:r>
              <a:rPr lang="en-US" dirty="0" smtClean="0"/>
              <a:t>aser </a:t>
            </a:r>
            <a:r>
              <a:rPr lang="en-US" dirty="0" smtClean="0"/>
              <a:t>etched many ZZ patterns into sample </a:t>
            </a:r>
            <a:r>
              <a:rPr lang="en-US" dirty="0" smtClean="0"/>
              <a:t>substrates (50um </a:t>
            </a:r>
            <a:r>
              <a:rPr lang="en-US" dirty="0" smtClean="0"/>
              <a:t>FR4 with 5um </a:t>
            </a:r>
            <a:r>
              <a:rPr lang="en-US" dirty="0" smtClean="0"/>
              <a:t>Cu), and </a:t>
            </a:r>
            <a:r>
              <a:rPr lang="en-US" dirty="0" smtClean="0"/>
              <a:t>varied a number of parameters like the laser power, the number of passes of the laser over the pattern, </a:t>
            </a:r>
            <a:r>
              <a:rPr lang="en-US" dirty="0" smtClean="0"/>
              <a:t>etc.</a:t>
            </a:r>
          </a:p>
          <a:p>
            <a:pPr marL="285750" indent="-285750">
              <a:buFont typeface="Arial" panose="020B0604020202020204" pitchFamily="34" charset="0"/>
              <a:buChar char="•"/>
            </a:pPr>
            <a:r>
              <a:rPr lang="en-US" dirty="0" smtClean="0"/>
              <a:t>Laser can generate pattern on an area of about 500mm x 600mm</a:t>
            </a:r>
          </a:p>
          <a:p>
            <a:pPr marL="285750" indent="-285750">
              <a:buFont typeface="Arial" panose="020B0604020202020204" pitchFamily="34" charset="0"/>
              <a:buChar char="•"/>
            </a:pPr>
            <a:r>
              <a:rPr lang="en-US" dirty="0" smtClean="0"/>
              <a:t>Surprisingly it only takes a few minutes (depending on the number of passes) to generate a ZZ pattern on a ~10cm x ~10cm area!</a:t>
            </a:r>
            <a:endParaRPr lang="en-US" dirty="0" smtClean="0"/>
          </a:p>
          <a:p>
            <a:pPr marL="285750" indent="-285750">
              <a:buFont typeface="Arial" panose="020B0604020202020204" pitchFamily="34" charset="0"/>
              <a:buChar char="•"/>
            </a:pPr>
            <a:r>
              <a:rPr lang="en-US" dirty="0" smtClean="0"/>
              <a:t>Gap width determined by laser x-sect profile (circle w/ diam. </a:t>
            </a:r>
            <a:r>
              <a:rPr lang="en-US" dirty="0"/>
              <a:t>&lt;</a:t>
            </a:r>
            <a:r>
              <a:rPr lang="en-US" dirty="0" smtClean="0"/>
              <a:t>25um)</a:t>
            </a:r>
          </a:p>
          <a:p>
            <a:pPr marL="285750" indent="-285750">
              <a:buFont typeface="Arial" panose="020B0604020202020204" pitchFamily="34" charset="0"/>
              <a:buChar char="•"/>
            </a:pPr>
            <a:r>
              <a:rPr lang="en-US" dirty="0" smtClean="0"/>
              <a:t>We made our gap width equal to the laser profile, but needed to make several (4-8) passes </a:t>
            </a:r>
            <a:r>
              <a:rPr lang="en-US" dirty="0" smtClean="0"/>
              <a:t>to fully </a:t>
            </a:r>
            <a:r>
              <a:rPr lang="en-US" dirty="0" smtClean="0"/>
              <a:t>cut through the copper </a:t>
            </a:r>
            <a:r>
              <a:rPr lang="en-US" dirty="0" smtClean="0"/>
              <a:t>(the precision of the XY translation is at the level of a few um so that the laser retraces over its path very accurately</a:t>
            </a:r>
            <a:endParaRPr lang="en-US" dirty="0" smtClean="0"/>
          </a:p>
          <a:p>
            <a:pPr marL="285750" indent="-285750">
              <a:buFont typeface="Arial" panose="020B0604020202020204" pitchFamily="34" charset="0"/>
              <a:buChar char="•"/>
            </a:pPr>
            <a:r>
              <a:rPr lang="en-US" dirty="0" smtClean="0"/>
              <a:t>Do the shorts </a:t>
            </a:r>
            <a:r>
              <a:rPr lang="en-US" dirty="0" smtClean="0"/>
              <a:t>we found in earlier PCB’s depend </a:t>
            </a:r>
            <a:r>
              <a:rPr lang="en-US" dirty="0" smtClean="0"/>
              <a:t>on the ZZ parameters (</a:t>
            </a:r>
            <a:r>
              <a:rPr lang="en-US" dirty="0" err="1" smtClean="0"/>
              <a:t>eg</a:t>
            </a:r>
            <a:r>
              <a:rPr lang="en-US" dirty="0" smtClean="0"/>
              <a:t> stretch or ZZ-period)?</a:t>
            </a:r>
          </a:p>
        </p:txBody>
      </p:sp>
      <p:pic>
        <p:nvPicPr>
          <p:cNvPr id="1026" name="Picture 2" descr="https://lh3.googleusercontent.com/lT7yCjEEItR-nJf3BwGmzVTSBDI5LKcaBQz2j2hFqLfJsFvvGopJyLgJWFqyPLqkoOcuzTpYT7kNpExG_ETOvbIIP6vDfuTb7fSnGK_QHfxHuDaf3LPNLuPFS_ggXpOiQwVV8be7sngEWvHJBPmZHcIWoV3_8N-ELZvftnVNejEj8kT2ORRuYv0cSAXqiVcqTWU6KdnUZJ5xI0Vs365CoIgnyvmWtqYsi5PuISufOO3K1i1AnoOQg6rS_QgKwSvuNm9wR8xCeQ4Zw2o2zXkiplK3TbHfnSPXN2cdgQn-fpuHqkxImqHoQwNTVNuv6J_5aLDg6viKiRNnScRlCst3wAwrg7gTdnqX2IrpEhpW7P4xts-Wessy7FopuIsyWuL2nH-NaOadBerPtVl0jonrO4pvSdyLORouiXNw76zt365n-OG3YVj3X2Ai40dZD8NEFfmfoXTX9egq0j7uhjoThzvIRPKOwwd0R3TIL0gP6kFP9xlj19wzXyVMazPonRtZ_-eCsq-kuF64gl2TF0zq8ys-m5EYbdRtif_beE2cOVeDwxj99FzODoN0v7dLUsfqnUkwLXPu8MjnTdQIZQCnYZWyOPYnDByOqYnou9NC0TzPoiCZErRxQc0ilJMVyWQRDCJcdan0y9MbTvQWBYE=w294-h220-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0561" y="4443375"/>
            <a:ext cx="2800350" cy="20955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3.googleusercontent.com/k7rJgR1HYbuI-fybHSc9QM0fO77Zy-8tBWo6kS7h2NNE-ByOAP-JG9-laq0u15vON-Q3AnwAu1gVSc8aXV1peJ-aJHLKeaAHTL2_cKCchGstQub06_rg7ZEWg4LGn4JmOAwwxqTeDEz2MpDXIKrn81POiWv_dWRyaGic7f6dSTu88j3sSSaQ7aHtqRbuAcEgdbV4t7qxbDKBz-9lLjFBcUpngxD57vu8qRXNygUY6m7gxniQlCd9Gyg0qcg17lALwBq8sy1YDNCRyKVhFyMRHzDc5oVFeXoI9Ia_pijqbKKOCgUOM5CY-79_VxaiinYVZc0tad6pVdya0CkJ9ntSJuHK_QOuesKAmPAEjwJ3K6JZZMEfiVAbL5yUPJ6pfhtSRsHWEMNU19QGl2EiIaibgZeL--Eut4Tuzkr1vXGjQCAbLYfLiJyThXrnyXmDWBJTTb-U-hoS5cEQy7cdhtn9gXyjCnaN6GTk9FXZyysYI9wuWTYO3NUCL1-QTSBQrmSEC1CcQzOMq2Vv6KyeyzSM1kNuwGMtgBmBkQEFMp74AlfN3M21JHUFNaIeUkvvdjYD-i0DlIzhcZZCWx8aMgPdBH3hhyCVmgomeObm0zZAOeTpwoGxaUhnCWU5KyqkmrIy1jmzUY_SQVtdL2RU4WA=w565-h1004-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2613" y="4603370"/>
            <a:ext cx="1172549" cy="208730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lh3.googleusercontent.com/mCe_soA_4qDrIuTg6VCVjhrBGctkDDXPrgfCHVCmnMTjPorpavmk0fNoGufgCQo8zsAGRf00WiJwGNgG4lYAlU1CxLonHBv2P79K6ZWZ5X_XrbLKgSc1qx4hORn8HOrJ6wsvdlY4-LZLFojwwDNBwysN77SVlpkdaUSb8iWKE0bXl3e0wJTuSJni16qyWjvxGGvH-ymHR5EBkxDRPqrZlRk0uFb26zrxOt5WX_6wSnRUBEeqNy61dR0maVsrK0IYw6UM2IjIcTY5GiNFGggX8BGM-Hq8AQWgj9W74RtVXTWWL1do-0H-cjPREOjEIGNw7XXDpTXGUcyZTOV0mIiPgt6hLcCliyM8A-Q_slIkGYxBcwwtcJOi3yvGMeH3ct-5G6WkJ8OdSEaK8Bvb2098_UhSlr0SFzTJtZ3H7WcFE67i1mEZgmvxrNgQcLqvIhOyfXvXgITwHI5sq51JhiIBTcvwztGh5n6D8TZTNvP8kMRh2lSVpt6jLDLovWQ7eEJAnk8wO_0HFwkotmFy2iVBXyZXw3gNQ9hPxvqh2vyxsQo1-wUdS5iLGrDEbul9NrigVLNCcHC-BKt7keMdmZpFGxQUkImZjOFXRGI7YMcVqBN6tCUnNYUQWId9dE36vou93YfXH9YFe6m0IAxjlBw=w753-h1004-n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3856" y="4315565"/>
            <a:ext cx="1814927" cy="241990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lh3.googleusercontent.com/-6OVhkMlcO_n07TAGY24wnonzIjMKq95osD0kr7wB76-2yzLnAqqosNTuThlDVxMsDxC371GMMbmVFk7kfKjL88T65-Mk1MGUQezPj9vgENB_Tp1PhJjNdGOcJP8ktTXAukyFd6RXig0isJkIGfqF4Mn2AcpmRUbzNBmNGqvmXyddi4X7ZLZzBPp3foEaoYJSmKPeOF2_SlEzB9j7uCxEbFpDOIAowI72oxrOYGt3POADTRw6qOCnAWMWZNuUT7Md3IQhoogM7L5O1Rr--dtFr40JtTcofw66U2e4EGG2PkzPCeT6e06VrQ7cDvboB-bH-cILbrtyGRWsBUuKHijFqUyRh7Pcc5Csah9mIeoSNSC1MMZWXmpnfb4-NXc6M8jpSh4CRZqMb0woKQvCYMOuqoJIT9lMP2XxlaihWBzHb9lUEhIdtaZqru8nV2p3ngJyVGGeBy5iyrgVDQf178tJ7sM8CuHDJTJpJFELot-rYOPSgi5nep-X_Et4eVlhgkHRlJHrZ9b60BcU1VwIrOlX1NnesykW-_WVFmhoHEUavnPxiJ1Y9PGJo769hujiiGgvm2UXmVHspE7N_KnAdcAzS-7FlEbWLVVctdX-lM4A1uAvCCGY6ctLnbleG_fZN3XJJAj77uWj1_Jnhb7GmE=w753-h1004-n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54870" y="4315565"/>
            <a:ext cx="1785849" cy="2381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299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1415" y="392906"/>
            <a:ext cx="7599223" cy="618630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First iteration of laser etched ZZ PCB showed ~20% of pads shorted to neighbor</a:t>
            </a:r>
          </a:p>
          <a:p>
            <a:pPr marL="285750" indent="-285750">
              <a:buFont typeface="Arial" panose="020B0604020202020204" pitchFamily="34" charset="0"/>
              <a:buChar char="•"/>
            </a:pPr>
            <a:r>
              <a:rPr lang="en-US" dirty="0" smtClean="0"/>
              <a:t>When we made </a:t>
            </a:r>
            <a:r>
              <a:rPr lang="en-US" dirty="0" smtClean="0"/>
              <a:t>these new iterations, </a:t>
            </a:r>
            <a:r>
              <a:rPr lang="en-US" dirty="0" smtClean="0"/>
              <a:t>there were virtually no shorts found in any of the patterns</a:t>
            </a:r>
          </a:p>
          <a:p>
            <a:pPr marL="742950" lvl="1" indent="-285750">
              <a:buFont typeface="Arial" panose="020B0604020202020204" pitchFamily="34" charset="0"/>
              <a:buChar char="•"/>
            </a:pPr>
            <a:r>
              <a:rPr lang="en-US" dirty="0" smtClean="0"/>
              <a:t>We only found a few shorts in those patterns where we expected some (</a:t>
            </a:r>
            <a:r>
              <a:rPr lang="en-US" dirty="0" err="1" smtClean="0"/>
              <a:t>ie</a:t>
            </a:r>
            <a:r>
              <a:rPr lang="en-US" dirty="0" smtClean="0"/>
              <a:t>, ones where the laser stopped a little short of crossing at the ZZ </a:t>
            </a:r>
            <a:r>
              <a:rPr lang="en-US" dirty="0" smtClean="0"/>
              <a:t>tips)</a:t>
            </a:r>
            <a:endParaRPr lang="en-US" dirty="0" smtClean="0"/>
          </a:p>
          <a:p>
            <a:pPr marL="742950" lvl="1" indent="-285750">
              <a:buFont typeface="Arial" panose="020B0604020202020204" pitchFamily="34" charset="0"/>
              <a:buChar char="•"/>
            </a:pPr>
            <a:r>
              <a:rPr lang="en-US" dirty="0" smtClean="0"/>
              <a:t>We also made “X” intersection points at the ZZ tips to diagnose the issues</a:t>
            </a:r>
          </a:p>
          <a:p>
            <a:pPr marL="742950" lvl="1" indent="-285750">
              <a:buFont typeface="Arial" panose="020B0604020202020204" pitchFamily="34" charset="0"/>
              <a:buChar char="•"/>
            </a:pPr>
            <a:r>
              <a:rPr lang="en-US" dirty="0" smtClean="0"/>
              <a:t>Some “X’s” were “incomplete”, some were exaggerated so we could study the behavior of the laser intersection point</a:t>
            </a:r>
          </a:p>
          <a:p>
            <a:pPr marL="742950" lvl="1" indent="-285750">
              <a:buFont typeface="Arial" panose="020B0604020202020204" pitchFamily="34" charset="0"/>
              <a:buChar char="•"/>
            </a:pPr>
            <a:r>
              <a:rPr lang="en-US" dirty="0" smtClean="0"/>
              <a:t>In some of the incomplete “X’s”, there were shorts (</a:t>
            </a:r>
            <a:r>
              <a:rPr lang="en-US" dirty="0" smtClean="0"/>
              <a:t>2-4 total ou</a:t>
            </a:r>
            <a:r>
              <a:rPr lang="en-US" dirty="0" smtClean="0"/>
              <a:t>t of ~100</a:t>
            </a:r>
            <a:r>
              <a:rPr lang="en-US" dirty="0" smtClean="0"/>
              <a:t>); </a:t>
            </a:r>
            <a:r>
              <a:rPr lang="en-US" dirty="0" smtClean="0"/>
              <a:t>in the exaggerated ones, they were all shorted, as expected (diagnostic test)</a:t>
            </a:r>
          </a:p>
          <a:p>
            <a:pPr marL="742950" lvl="1" indent="-285750">
              <a:buFont typeface="Arial" panose="020B0604020202020204" pitchFamily="34" charset="0"/>
              <a:buChar char="•"/>
            </a:pPr>
            <a:r>
              <a:rPr lang="en-US" dirty="0" smtClean="0"/>
              <a:t>For the regular “V” intersection, no shorts were found (maybe 1 or 2</a:t>
            </a:r>
            <a:r>
              <a:rPr lang="en-US" dirty="0" smtClean="0"/>
              <a:t>), but this may have been because the lines making the “V” did not overlap enough (the “X” precludes this possibility)</a:t>
            </a:r>
          </a:p>
          <a:p>
            <a:pPr marL="742950" lvl="1" indent="-285750">
              <a:buFont typeface="Arial" panose="020B0604020202020204" pitchFamily="34" charset="0"/>
              <a:buChar char="•"/>
            </a:pPr>
            <a:r>
              <a:rPr lang="en-US" dirty="0"/>
              <a:t>For slightly “over-drawn” tip all shorts disappeared </a:t>
            </a:r>
            <a:r>
              <a:rPr lang="en-US" dirty="0" smtClean="0"/>
              <a:t>altogether</a:t>
            </a:r>
          </a:p>
          <a:p>
            <a:pPr marL="742950" lvl="1" indent="-285750">
              <a:buFont typeface="Arial" panose="020B0604020202020204" pitchFamily="34" charset="0"/>
              <a:buChar char="•"/>
            </a:pPr>
            <a:r>
              <a:rPr lang="en-US" dirty="0"/>
              <a:t>For our earlier PCB, made last year, we were able to recover 13 of 14 shorts by exposing the PCB to a sulfuric acid bath (6 of those shorts returned)</a:t>
            </a:r>
          </a:p>
          <a:p>
            <a:pPr marL="1200150" lvl="2" indent="-285750">
              <a:buFont typeface="Arial" panose="020B0604020202020204" pitchFamily="34" charset="0"/>
              <a:buChar char="•"/>
            </a:pPr>
            <a:r>
              <a:rPr lang="en-US" dirty="0"/>
              <a:t>Maybe we washed away some debris that deposited during cutting, then some more got loose and got caught in trench</a:t>
            </a:r>
            <a:r>
              <a:rPr lang="en-US" dirty="0" smtClean="0"/>
              <a:t>???</a:t>
            </a:r>
            <a:endParaRPr lang="en-US" dirty="0"/>
          </a:p>
        </p:txBody>
      </p:sp>
      <p:pic>
        <p:nvPicPr>
          <p:cNvPr id="3074" name="Picture 2" descr="https://lh3.googleusercontent.com/oyEc1vcEgS3stO0NtOAbH5KpkOAYonnGVk346EH6C8ohGBWUkTufA-dJax7WjGWm2pJOFsob_ql_SzrQBV-S0ftTddRqEVQ0zENjk5Jed2sAR2MYxUfa0lGi-BPr3aLZgMaHURZEgBlWCv6fkxqItsV-vyqRMeTo67KdBjoMHL7Pal_BKiA9U3ElyM87cVw6vtbW_yA1zM7JdVths45-zzOZP77mtHv8vI7Vv9vjXLUnCHVrcU2YmkHYm320_jhdI7N-qnpQ7B0dBpCgJG3kN6KS7Tx6IgwLQ47JYPlj1myS55PBPdkATmZOi1Kn6N4ud6AcVHdxRr_MA9z1-8aqtxAv6CXdbFo15tSbB2uivHJLeaUOf1wkiLbudFK3mOJ6Iao2rpzAQbiK6yQ4fF6sivNiHMSJ-NGTPaTwDh2_dyHjErECcAp0szSZlOc8hUjbt5Dr7Cv3-tXJHBCaGGZ1Zt533hhKmO4LEnGVx0XNAWsglu3lpLOTMWSMbmOhvH59_Q8ycmU0B2CvOTDQbnNmdWZGoC_CgSWKplZbG4PQ-FmowQCgXZLiYT5kJ6ochxZY_KNcPy43Yogjo83PR8OaOU5-8Ekr2C0Ibfoghx0I83sGjR67EqebLGCiDMTEfoiJnlukILAh03jabYMxD38=w1339-h1005-n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3342" y="575047"/>
            <a:ext cx="2483468" cy="186213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3.googleusercontent.com/ZTb06WgbdfhiW0c2t74pkglapOA4WXkFmLabYQg_3_COkp0uH4kljiTpJQLs6vUAIDxE9sXKbCttU6NhOrXJiLs-0O1pY-uKv6VdLejANZgf-UqYBVEBdCt_6bcEQdOpk9npvJoQHB7kp0mOyJUkkv22a0-BScc5Cy3kIf1Jux4qgmhb6aATiU8qpXXXA6dyjTk_pSapTJeCMWBgaiCZUyU5RfLireVD7qSPElLJgdLsdKSftCg6mNaFrf0d5P8iVUY20YBLYpmqlPeJHJcb8NAV1tEEg0kBtIaXmzg2gutDwsv25PZZwZ9rrrpzkEeE7Brt-LTOVoXNQIYShW1LTpFnduiILfLggJpCiVlDbmtDQUDoMe4-YAVVQ5Tzu16hksvPodEVIXiKjfeNjLE0jyRiZai3UiMc206lYEi3bRj8VbRARXK69WIgrDKx-sX2Oop02BhfviNQbGw7QYKPiKxKZ9Tv55mujkL0Sb5_I8K8oGl6O_vsgdDJGju4K8OR6HMVn0gLM-fG7so-Xzij6pha2dzwBWU_UCM5xgnbrxWF_1BppCfSq4xV7pAR3vGqxwPBZsA1VdcCyebnAZSbr_8eD8K-bFrRCk1HJd21iJM5tah7Zhqff1kEk7ddpj8LK4SA49bQjTWJY8Y91x0=w1339-h1005-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8710773" y="2559753"/>
            <a:ext cx="2470765" cy="185261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s://lh3.googleusercontent.com/Q6EZFVO4eVby1fCzPIdMXjKwqQ3HPJnTDaHpEPcRoB-V_cxUogRpXTi6x-LDiWaWB4R1fAiNwLbvaZkhzUNnwBAwcTgQffY1VTgNSEjvR9g6hkWCP6ALwcK3VQFzKGavKfq3pByFoQ7c-PVa7LOruAEQpR9an8YqM8xEc9FVxa-dk2mlkwxoQD2b90z96LWV87VANZjpQsCmOzuXVog8AB9SRVUkhW3bAmCkrpaDBJ_FrHCqWTOIr46NVIAJho4-dJ-0k5BVk6a5dVHcm8d8_KeeXOaFE9swlLEZatmOR85QWRAz8JAuRE07b7I1fNQ5E-Mrb9SDh84YFnC_3Yq1fXJSvMHRGgnXl-j-HJ1wcvRhoIidKinZrdxOAoW_LKOrdrijnK9l3P1JmbST5h3Bs58Elt0fx3z3X89M7uKs-3VSylZkKYKG95tk0cAfssb-HvWRtG4dVKEIO7AC3HnqgvPrgQrKOzoxLm7vsaywKeqeJ-8u22IAIqiIVgOmPXFKQTyRiicPkShieiJBlS_cwku--6-00G-sxzJBVXze6BVvxgrfVl0Xs7C1DFD4O5J53djBXfNLZ5bEnkXj_PG3jSMoYeZ61MXtBgEMfAOw9n-gltk2YgerRZVvcoc8eqjVQ81q1ufaXZPfL5l0Qvg=w1339-h1005-n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03342" y="4534940"/>
            <a:ext cx="2039401" cy="15291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lh3.googleusercontent.com/q77mGjYg7n4jSFAvvx2w3cyWzFcurPMCLkgejpPMR3RVW8-sxgKEInGzo3MduxOPH8jFevIrCiS9V2W1HGSHMMSB0D4roh8tc1oivqC2uj8wjt6pmhqjbwyXm6lzShlgw1JO7KlcoTrvSW_NgGztZPwXuz3qRAHTiL5xJh5x6KkILNkEqrVSO5n8kMBNBvpkEo-CJ0FdVqHE91sKb3vuOtp-h3WgZ8qo_EhT7V6N0FX7t0yRlE4Qro_3OSfFtP29sJPriiLK0m9MN7sSUyTgbAzrfm4j0Gd9ssGPMiyis795IYdv0bo4xMwyeQM4Eg4LIJhAmoLc-ougFZdzg0vNSFJ7xvMfc2r7H7c3GgRQdw_F-d1IOvymd04tyBNvH3evL5N9SPbqDn0D8uRVN50zxdBE8Mnz_23cxP1rpbVArwVnjZPERUIrGji0Hg85AUuAI2iS-vJ_ZHKTmUvucnNR0PvSNb3AVJgBupoIXz0gk2YfRIHFar0mjRT2_MIB1iQD_kJ2cv9sCHFxzgjsOSukkFa6811x8IvAXgU7UfDZJK7MrcZS95Ux40tGuA_5GDmLjnYs2KqzHFPyFl6V9QA41x5ma-XbrW220g_b9kheA-PuvjYjjn75IrupSYweAg6w81fcl1MDnEB_esKVY7E=w565-h1004-no"/>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261" t="6863" r="-3577" b="29460"/>
          <a:stretch/>
        </p:blipFill>
        <p:spPr bwMode="auto">
          <a:xfrm>
            <a:off x="10448441" y="563347"/>
            <a:ext cx="1528086" cy="172668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448441" y="6738"/>
            <a:ext cx="1789889" cy="646331"/>
          </a:xfrm>
          <a:prstGeom prst="rect">
            <a:avLst/>
          </a:prstGeom>
          <a:noFill/>
        </p:spPr>
        <p:txBody>
          <a:bodyPr wrap="square" rtlCol="0">
            <a:spAutoFit/>
          </a:bodyPr>
          <a:lstStyle/>
          <a:p>
            <a:r>
              <a:rPr lang="en-US" dirty="0" smtClean="0"/>
              <a:t>Design of incomplete “X”</a:t>
            </a:r>
            <a:endParaRPr lang="en-US" dirty="0"/>
          </a:p>
        </p:txBody>
      </p:sp>
      <p:sp>
        <p:nvSpPr>
          <p:cNvPr id="9" name="TextBox 8"/>
          <p:cNvSpPr txBox="1"/>
          <p:nvPr/>
        </p:nvSpPr>
        <p:spPr>
          <a:xfrm>
            <a:off x="8052854" y="6739"/>
            <a:ext cx="1789889" cy="646331"/>
          </a:xfrm>
          <a:prstGeom prst="rect">
            <a:avLst/>
          </a:prstGeom>
          <a:noFill/>
        </p:spPr>
        <p:txBody>
          <a:bodyPr wrap="square" rtlCol="0">
            <a:spAutoFit/>
          </a:bodyPr>
          <a:lstStyle/>
          <a:p>
            <a:r>
              <a:rPr lang="en-US" dirty="0" smtClean="0"/>
              <a:t>Cu not cut all the way through</a:t>
            </a:r>
            <a:endParaRPr lang="en-US" dirty="0"/>
          </a:p>
        </p:txBody>
      </p:sp>
      <p:pic>
        <p:nvPicPr>
          <p:cNvPr id="5" name="Picture 4"/>
          <p:cNvPicPr>
            <a:picLocks noChangeAspect="1"/>
          </p:cNvPicPr>
          <p:nvPr/>
        </p:nvPicPr>
        <p:blipFill>
          <a:blip r:embed="rId6"/>
          <a:stretch>
            <a:fillRect/>
          </a:stretch>
        </p:blipFill>
        <p:spPr>
          <a:xfrm>
            <a:off x="9946156" y="4539189"/>
            <a:ext cx="2030371" cy="1520672"/>
          </a:xfrm>
          <a:prstGeom prst="rect">
            <a:avLst/>
          </a:prstGeom>
        </p:spPr>
      </p:pic>
    </p:spTree>
    <p:extLst>
      <p:ext uri="{BB962C8B-B14F-4D97-AF65-F5344CB8AC3E}">
        <p14:creationId xmlns:p14="http://schemas.microsoft.com/office/powerpoint/2010/main" val="2266390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9016" y="245473"/>
            <a:ext cx="8638936" cy="5909310"/>
          </a:xfrm>
          <a:prstGeom prst="rect">
            <a:avLst/>
          </a:prstGeom>
        </p:spPr>
        <p:txBody>
          <a:bodyPr wrap="square">
            <a:spAutoFit/>
          </a:bodyPr>
          <a:lstStyle/>
          <a:p>
            <a:pPr marL="742950" lvl="1" indent="-285750">
              <a:buFont typeface="Arial" panose="020B0604020202020204" pitchFamily="34" charset="0"/>
              <a:buChar char="•"/>
            </a:pPr>
            <a:r>
              <a:rPr lang="en-US" dirty="0" smtClean="0"/>
              <a:t>We </a:t>
            </a:r>
            <a:r>
              <a:rPr lang="en-US" dirty="0" smtClean="0"/>
              <a:t>never found out why those shorts were there to begin with (no clues from the </a:t>
            </a:r>
            <a:r>
              <a:rPr lang="en-US" dirty="0" smtClean="0"/>
              <a:t>microscope – we indeed see some “junk” in the gap </a:t>
            </a:r>
            <a:r>
              <a:rPr lang="en-US" dirty="0" err="1" smtClean="0"/>
              <a:t>btwn</a:t>
            </a:r>
            <a:r>
              <a:rPr lang="en-US" dirty="0" smtClean="0"/>
              <a:t> shorted strips, but this jun</a:t>
            </a:r>
            <a:r>
              <a:rPr lang="en-US" dirty="0" smtClean="0"/>
              <a:t>k is regularly present </a:t>
            </a:r>
            <a:r>
              <a:rPr lang="en-US" dirty="0" err="1" smtClean="0"/>
              <a:t>btwn</a:t>
            </a:r>
            <a:r>
              <a:rPr lang="en-US" dirty="0" smtClean="0"/>
              <a:t> strips that are not shorted as well</a:t>
            </a:r>
            <a:r>
              <a:rPr lang="en-US" dirty="0" smtClean="0"/>
              <a:t>)</a:t>
            </a:r>
            <a:endParaRPr lang="en-US" dirty="0" smtClean="0"/>
          </a:p>
          <a:p>
            <a:pPr marL="742950" lvl="1" indent="-285750">
              <a:buFont typeface="Arial" panose="020B0604020202020204" pitchFamily="34" charset="0"/>
              <a:buChar char="•"/>
            </a:pPr>
            <a:r>
              <a:rPr lang="en-US" dirty="0" smtClean="0"/>
              <a:t>For the recently made ZZ patterns, we saw that some of the shorts were made by the fact that the laser simply did not cut all the way to the ZZ tip.</a:t>
            </a:r>
          </a:p>
          <a:p>
            <a:pPr marL="742950" lvl="1" indent="-285750">
              <a:buFont typeface="Arial" panose="020B0604020202020204" pitchFamily="34" charset="0"/>
              <a:buChar char="•"/>
            </a:pPr>
            <a:r>
              <a:rPr lang="en-US" dirty="0" smtClean="0"/>
              <a:t>Seems like we need a minimum of 4 loops to cut through the copper; too many loops creates a trench in the substrate that is many times deeper than the trench is wide (which is </a:t>
            </a:r>
            <a:r>
              <a:rPr lang="en-US" dirty="0" smtClean="0"/>
              <a:t>bad due to charge up &amp; extra debris from production)</a:t>
            </a:r>
            <a:endParaRPr lang="en-US" dirty="0" smtClean="0"/>
          </a:p>
          <a:p>
            <a:pPr marL="742950" lvl="1" indent="-285750">
              <a:buFont typeface="Arial" panose="020B0604020202020204" pitchFamily="34" charset="0"/>
              <a:buChar char="•"/>
            </a:pPr>
            <a:r>
              <a:rPr lang="en-US" dirty="0" smtClean="0"/>
              <a:t>Too many laser passes also</a:t>
            </a:r>
            <a:r>
              <a:rPr lang="en-US" dirty="0" smtClean="0"/>
              <a:t> </a:t>
            </a:r>
            <a:r>
              <a:rPr lang="en-US" dirty="0" smtClean="0"/>
              <a:t>creates thermal stress, so need to compromise with power and number of loops (</a:t>
            </a:r>
            <a:r>
              <a:rPr lang="en-US" dirty="0" err="1" smtClean="0"/>
              <a:t>ie</a:t>
            </a:r>
            <a:r>
              <a:rPr lang="en-US" dirty="0" smtClean="0"/>
              <a:t>, passes of the laser); should also consider Cu thickness as </a:t>
            </a:r>
            <a:r>
              <a:rPr lang="en-US" dirty="0" smtClean="0"/>
              <a:t>another </a:t>
            </a:r>
            <a:r>
              <a:rPr lang="en-US" dirty="0" smtClean="0"/>
              <a:t>parameter to tune.</a:t>
            </a:r>
          </a:p>
          <a:p>
            <a:pPr marL="742950" lvl="1" indent="-285750">
              <a:buFont typeface="Arial" panose="020B0604020202020204" pitchFamily="34" charset="0"/>
              <a:buChar char="•"/>
            </a:pPr>
            <a:r>
              <a:rPr lang="en-US" dirty="0" smtClean="0"/>
              <a:t>Must keep in mind idiosyncrasies of the machine: 4cm x 4cm patch of the patterns is cut at one time</a:t>
            </a:r>
          </a:p>
          <a:p>
            <a:pPr marL="742950" lvl="1" indent="-285750">
              <a:buFont typeface="Arial" panose="020B0604020202020204" pitchFamily="34" charset="0"/>
              <a:buChar char="•"/>
            </a:pPr>
            <a:r>
              <a:rPr lang="en-US" dirty="0" smtClean="0"/>
              <a:t>Elvia is getting a new </a:t>
            </a:r>
            <a:r>
              <a:rPr lang="en-US" dirty="0" smtClean="0"/>
              <a:t>dual</a:t>
            </a:r>
            <a:r>
              <a:rPr lang="en-US" dirty="0" smtClean="0"/>
              <a:t>-head </a:t>
            </a:r>
            <a:r>
              <a:rPr lang="en-US" dirty="0"/>
              <a:t>laser (266nm + CO2(IR</a:t>
            </a:r>
            <a:r>
              <a:rPr lang="en-US" dirty="0" smtClean="0"/>
              <a:t>)) </a:t>
            </a:r>
            <a:r>
              <a:rPr lang="en-US" dirty="0"/>
              <a:t>machine </a:t>
            </a:r>
            <a:r>
              <a:rPr lang="en-US" dirty="0" smtClean="0"/>
              <a:t>early next year, with </a:t>
            </a:r>
            <a:r>
              <a:rPr lang="en-US" dirty="0" smtClean="0"/>
              <a:t>higher cutting and positional precision (precision was already very good: +/-10um level</a:t>
            </a:r>
            <a:r>
              <a:rPr lang="en-US" dirty="0" smtClean="0"/>
              <a:t>), also can auto-load PCB’s </a:t>
            </a:r>
            <a:r>
              <a:rPr lang="en-US" dirty="0" smtClean="0">
                <a:sym typeface="Wingdings" panose="05000000000000000000" pitchFamily="2" charset="2"/>
              </a:rPr>
              <a:t>fast production!</a:t>
            </a:r>
            <a:endParaRPr lang="en-US" dirty="0" smtClean="0"/>
          </a:p>
          <a:p>
            <a:pPr marL="742950" lvl="1" indent="-285750">
              <a:buFont typeface="Arial" panose="020B0604020202020204" pitchFamily="34" charset="0"/>
              <a:buChar char="•"/>
            </a:pPr>
            <a:r>
              <a:rPr lang="en-US" dirty="0" smtClean="0"/>
              <a:t>Made some “</a:t>
            </a:r>
            <a:r>
              <a:rPr lang="en-US" dirty="0" smtClean="0"/>
              <a:t>diamond</a:t>
            </a:r>
            <a:r>
              <a:rPr lang="en-US" dirty="0" smtClean="0"/>
              <a:t>” </a:t>
            </a:r>
            <a:r>
              <a:rPr lang="en-US" dirty="0" smtClean="0"/>
              <a:t>2-D ZZ-patterns too; generated array of micro-</a:t>
            </a:r>
            <a:r>
              <a:rPr lang="en-US" dirty="0" err="1" smtClean="0"/>
              <a:t>vias</a:t>
            </a:r>
            <a:r>
              <a:rPr lang="en-US" dirty="0" smtClean="0"/>
              <a:t> onto existing diamond structures without using position calibration tool and alignment was good to within few tens of um!!  </a:t>
            </a:r>
          </a:p>
          <a:p>
            <a:pPr marL="742950" lvl="1" indent="-285750">
              <a:buFont typeface="Arial" panose="020B0604020202020204" pitchFamily="34" charset="0"/>
              <a:buChar char="•"/>
            </a:pPr>
            <a:r>
              <a:rPr lang="en-US" dirty="0" smtClean="0"/>
              <a:t>CONCLUSION: this process has a lot of potential for generating ZZ patterns with features not before attainable using chemical etching and should be pursued.</a:t>
            </a:r>
            <a:endParaRPr lang="en-US" dirty="0" smtClean="0"/>
          </a:p>
        </p:txBody>
      </p:sp>
      <p:pic>
        <p:nvPicPr>
          <p:cNvPr id="2050" name="Picture 2" descr="https://lh3.googleusercontent.com/mCxWgM73jIqDPfNtytqJzDCierRsik-fj-dtNt4QPD1O0CYaLFZLI80QboCB_1PGdyaW-ISaxhvRTRC6y8JzCZA_4ALDZMPwKf79tO3KBDy2BX7ugofGXB938sZnl-_C9mV9reeTMZ7elk4hfV598EINRZOi0mGq2ecekxJ--AvFDkkljMsrhAD-SgduJZB5brsKCry_yoWbreEndVCHgapP2EONORCGyBM6gmMwh_SajQseZbEOAYRH0-csaa7RpfiRQWjF3mPGO8cjCYRkff3W13EpZRLkIigZOhkGOv2_ZSUQDbh9LDTyPXj_3-8h0EcvxUsOsedcLk-WqyJqW1aFObcEpEzvKB5R0Dh4DvntawVNPk5Px1ltMPA9hBj-0uJR-h_8NJyR6aDIyqAkX_Lkk9bN4rLuwHUCQrFage0zbNQa1OUZZfUjt3lb5Hl5nfGY_Fs5yTRr2A-HgAOp5VYzRA4xvMdUX0SE3xEscN0g3x8jp8oyIN-6OBXsd2D_VpjaUaLd0ZwiJAtyL8dl1JIDd730iTkWTxVCRvyGuLEiIugWLBAsK_-xK45YB3PmHiApP8uebkLH3vfilJBOqQGN_1BP2hXNhrBLm_DsquGu-5XsP551nrjPnlAvqvl_sZdCkimLc8DYprPWzTA=w1588-h893-n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83743" y="4797182"/>
            <a:ext cx="2815007" cy="158299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lh3.googleusercontent.com/Zms5cuQgAysn2VfdhrrQUm_6McNuykdl7wXQBP5-7bD4ZflWvh0HZfneXCuxd-InwOxcK6cHM36QhBAKStJzNR_cqpD2ymx5_iSka1GTvdzdCkQ-o4TzCb7_6EBkDZ4y1z0MVmhBBx_QA6W4Da7xiEhyjqKo3fanREzg77KTZnfR-0ESSR9jRKvPdO5Y8_Nh3KafAaFqK02zzaCy0IwSPM_P-mn7qjdgrrXwFRAp1oiUM7jeoleNTLInJjx0kxhOoeNE7uBgNvrfTqu-BPXB88zL0lgY9CLM3lwA1G4unNh4rg3Rb6BJ3uRALwidQhoHTf-_lOq3EXCpJO-qWYU506n-xIeKUMnAHL6lsgNQok70BHd0dozRRv-0DiXyoLtPI7jukOYzZQhmci7BbcpSBH_locbb041R8v4_9q69irx-Hul2p9ZWcscfxuqbUJxytxCvMGRagUGQxbe_clLpHCn6WgyLBTwGlmpNDOI7x-OCRyxCQdESW21ijOL_pbPmUx8OAihfvb-16Qon4GJz20sXlH2sKQthKVwb6ooXfrjiE1FIaGVQmuFuwJ6d1rTRK_noWaqOae5UHTHdzgP-DveGRihsynqv0iZiLpUSNZ7ol2Z2jPKhFP5RhuDr8l3-nvPxaM5BJvEWtWtefmw=w753-h1004-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78849" y="245473"/>
            <a:ext cx="1753764" cy="233835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3.googleusercontent.com/HR3ItSOlarF7IIXSFAupEqOJtDqXjaPI7G7vqxpQBymr0mpwgzjem2qJgL2vSoKEJYIxGe6wr5ApJyG6BPpqk6E3Mts7mGf6rRUdk_BZVOgSCyVyeVNSG6CPkJ0qB_rjn9IbaIPQ82c22l51HMYXLeZMNNUNVsj_blRdhd4m-C1XeB8AW_3L8xrXCmB-EMSR6pbG4qWb0tm0K3xIPHHIG-xWHbFiyiv75AN4E6B7kE4El6gWLSRI3GW0gcPt0lfd6hQ4va2n8cNmD3Uj_TZFkEAhMWTRkjVOdrgn0EiUl9cNX8-y1rgtpQo3pkl4A8AYgQZYRuzj2jG6R9X54cVaF-yEqPOusc_Z24ruFfrPqy8YR_HZw-Q5lnlhe1bil0NUugj97LCZ2YVQ3Kz7DB2KGmPiYu3MG2mm4zT6u2tsG0XbqPACyJv8ViU7MVEcdNbgqbG1cucWvgVd_tT2KiLZC93aX8Pgi6QL6I6Yy0f03ePuxcQBmwB_rDWV440lWiSMAzr4AJUAMkE0n2Db7fGgVy1H-fzdYUeGnn0Y0YsyskTIh_UPE-yV9n4khBWKPcYUmp0UOeYyMa9KG7bohKA4G1Mqd0sLJ2lmtPS64_5wovftXoJVZYx--NleWyolDtxPsP3ta6we4crCjMGeBx8=w565-h1004-no"/>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8361"/>
          <a:stretch/>
        </p:blipFill>
        <p:spPr bwMode="auto">
          <a:xfrm>
            <a:off x="10649647" y="3160728"/>
            <a:ext cx="1316128" cy="144415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463627" y="2835017"/>
            <a:ext cx="1789889" cy="369332"/>
          </a:xfrm>
          <a:prstGeom prst="rect">
            <a:avLst/>
          </a:prstGeom>
          <a:noFill/>
        </p:spPr>
        <p:txBody>
          <a:bodyPr wrap="square" rtlCol="0">
            <a:spAutoFit/>
          </a:bodyPr>
          <a:lstStyle/>
          <a:p>
            <a:r>
              <a:rPr lang="en-US" dirty="0" smtClean="0"/>
              <a:t>Micro-</a:t>
            </a:r>
            <a:r>
              <a:rPr lang="en-US" dirty="0" err="1" smtClean="0"/>
              <a:t>vias</a:t>
            </a:r>
            <a:endParaRPr lang="en-US" dirty="0"/>
          </a:p>
        </p:txBody>
      </p:sp>
      <p:pic>
        <p:nvPicPr>
          <p:cNvPr id="10" name="Picture 9"/>
          <p:cNvPicPr>
            <a:picLocks noChangeAspect="1"/>
          </p:cNvPicPr>
          <p:nvPr/>
        </p:nvPicPr>
        <p:blipFill rotWithShape="1">
          <a:blip r:embed="rId5"/>
          <a:srcRect l="32249" r="38522"/>
          <a:stretch/>
        </p:blipFill>
        <p:spPr>
          <a:xfrm>
            <a:off x="8707952" y="3254673"/>
            <a:ext cx="1828734" cy="1350207"/>
          </a:xfrm>
          <a:prstGeom prst="rect">
            <a:avLst/>
          </a:prstGeom>
        </p:spPr>
      </p:pic>
    </p:spTree>
    <p:extLst>
      <p:ext uri="{BB962C8B-B14F-4D97-AF65-F5344CB8AC3E}">
        <p14:creationId xmlns:p14="http://schemas.microsoft.com/office/powerpoint/2010/main" val="19206521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787</Words>
  <Application>Microsoft Office PowerPoint</Application>
  <PresentationFormat>Widescreen</PresentationFormat>
  <Paragraphs>29</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Wingdings</vt:lpstr>
      <vt:lpstr>Office Theme</vt:lpstr>
      <vt:lpstr>Quick update about Trip to Elvia in France</vt:lpstr>
      <vt:lpstr>PowerPoint Presentation</vt:lpstr>
      <vt:lpstr>PowerPoint Presentation</vt:lpstr>
    </vt:vector>
  </TitlesOfParts>
  <Company>BNL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 Azmoun</dc:creator>
  <cp:lastModifiedBy>Bob Azmoun</cp:lastModifiedBy>
  <cp:revision>14</cp:revision>
  <dcterms:created xsi:type="dcterms:W3CDTF">2018-10-29T13:04:29Z</dcterms:created>
  <dcterms:modified xsi:type="dcterms:W3CDTF">2018-10-29T17:50:24Z</dcterms:modified>
</cp:coreProperties>
</file>